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834" r:id="rId2"/>
    <p:sldMasterId id="2147483898" r:id="rId3"/>
    <p:sldMasterId id="2147483911" r:id="rId4"/>
    <p:sldMasterId id="2147483936" r:id="rId5"/>
  </p:sldMasterIdLst>
  <p:notesMasterIdLst>
    <p:notesMasterId r:id="rId21"/>
  </p:notesMasterIdLst>
  <p:sldIdLst>
    <p:sldId id="298" r:id="rId6"/>
    <p:sldId id="427" r:id="rId7"/>
    <p:sldId id="349" r:id="rId8"/>
    <p:sldId id="352" r:id="rId9"/>
    <p:sldId id="405" r:id="rId10"/>
    <p:sldId id="406" r:id="rId11"/>
    <p:sldId id="408" r:id="rId12"/>
    <p:sldId id="407" r:id="rId13"/>
    <p:sldId id="409" r:id="rId14"/>
    <p:sldId id="410" r:id="rId15"/>
    <p:sldId id="425" r:id="rId16"/>
    <p:sldId id="426" r:id="rId17"/>
    <p:sldId id="412" r:id="rId18"/>
    <p:sldId id="414" r:id="rId19"/>
    <p:sldId id="41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E1"/>
    <a:srgbClr val="FFFFCC"/>
    <a:srgbClr val="FFFEEB"/>
    <a:srgbClr val="FFFCE7"/>
    <a:srgbClr val="4F8B31"/>
    <a:srgbClr val="D1ABF7"/>
    <a:srgbClr val="F3E8FE"/>
    <a:srgbClr val="FFFFAB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09" autoAdjust="0"/>
  </p:normalViewPr>
  <p:slideViewPr>
    <p:cSldViewPr>
      <p:cViewPr varScale="1">
        <p:scale>
          <a:sx n="66" d="100"/>
          <a:sy n="66" d="100"/>
        </p:scale>
        <p:origin x="468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3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C3E5AE-E5AD-4EFD-B33B-342671954192}" type="datetimeFigureOut">
              <a:rPr lang="en-GB" smtClean="0"/>
              <a:pPr/>
              <a:t>23/09/2020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7DF214-F84E-4012-A460-A0C3D9F8CA0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741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14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15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7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8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9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10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11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13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413272" y="1490664"/>
            <a:ext cx="6162675" cy="146367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Enter your text here – </a:t>
            </a: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Please ONLY use font: GILL SANS GT </a:t>
            </a:r>
          </a:p>
          <a:p>
            <a:pPr lvl="0"/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413273" y="4177594"/>
            <a:ext cx="6182915" cy="140652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Enter your text here – </a:t>
            </a: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Please ONLY use font: GILL SANS GT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360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23/09/2020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87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23/09/2020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4981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81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4150" y="109538"/>
            <a:ext cx="2152650" cy="60166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438" y="109538"/>
            <a:ext cx="6310312" cy="60166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8" y="109538"/>
            <a:ext cx="6516687" cy="5492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71438" y="109538"/>
            <a:ext cx="8615362" cy="60166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413272" y="1490664"/>
            <a:ext cx="6162675" cy="146367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Enter your text here – </a:t>
            </a: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Please ONLY use font: GILL SANS GT </a:t>
            </a:r>
          </a:p>
          <a:p>
            <a:pPr lvl="0"/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413273" y="4177594"/>
            <a:ext cx="6182915" cy="140652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Enter your text here – </a:t>
            </a: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Please ONLY use font: GILL SANS GT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3602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81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0874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0385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72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23/09/2020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0874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4633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9783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061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55937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8731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49812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24304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23/09/2020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003857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818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413272" y="1490664"/>
            <a:ext cx="6162675" cy="146367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Enter your text here – </a:t>
            </a: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Please ONLY use font: GILL SANS GT </a:t>
            </a:r>
          </a:p>
          <a:p>
            <a:pPr lvl="0"/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413273" y="4177594"/>
            <a:ext cx="6182915" cy="140652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Enter your text here – </a:t>
            </a: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Please ONLY use font: GILL SANS GT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360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23/09/2020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72654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818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08744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03857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72654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46335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97839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0615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559374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87318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498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23/09/2020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046335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198D5A-69C1-413D-8C83-CE0A9BE91145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advTm="2000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23D04-1A0D-4179-95B3-EB42B32A0B0B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56F4C-4A85-44D9-89D9-CC7E28EA4C9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23/09/2020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0978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23/09/2020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06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5593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9000">
              <a:schemeClr val="accent6">
                <a:lumMod val="20000"/>
                <a:lumOff val="8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D25BF-3DE0-4FBB-A714-AD4A5277FB97}" type="datetimeFigureOut">
              <a:rPr lang="en-GB" smtClean="0"/>
              <a:pPr/>
              <a:t>23/09/2020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895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39000">
              <a:schemeClr val="accent6">
                <a:lumMod val="20000"/>
                <a:lumOff val="8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2370" name="Picture 2" descr="Master_slide_chem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</p:spPr>
      </p:pic>
      <p:sp>
        <p:nvSpPr>
          <p:cNvPr id="1082371" name="Text Box 3"/>
          <p:cNvSpPr txBox="1">
            <a:spLocks noChangeArrowheads="1"/>
          </p:cNvSpPr>
          <p:nvPr userDrawn="1"/>
        </p:nvSpPr>
        <p:spPr bwMode="auto">
          <a:xfrm>
            <a:off x="6445250" y="6669088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000">
                <a:solidFill>
                  <a:srgbClr val="000066"/>
                </a:solidFill>
                <a:cs typeface="Arial" charset="0"/>
              </a:rPr>
              <a:t>© Boardworks Ltd 2010</a:t>
            </a:r>
          </a:p>
        </p:txBody>
      </p:sp>
      <p:sp>
        <p:nvSpPr>
          <p:cNvPr id="1082372" name="Text Box 4"/>
          <p:cNvSpPr txBox="1">
            <a:spLocks noChangeArrowheads="1"/>
          </p:cNvSpPr>
          <p:nvPr userDrawn="1"/>
        </p:nvSpPr>
        <p:spPr bwMode="auto">
          <a:xfrm>
            <a:off x="887413" y="6654800"/>
            <a:ext cx="11160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fld id="{30E013E2-5EE1-4DDA-BB3E-15740446A748}" type="slidenum">
              <a:rPr lang="en-GB" sz="1000" smtClean="0">
                <a:solidFill>
                  <a:srgbClr val="000066"/>
                </a:solidFill>
                <a:cs typeface="Arial" charset="0"/>
              </a:rPr>
              <a:pPr fontAlgn="base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r>
              <a:rPr lang="en-GB" sz="1000">
                <a:solidFill>
                  <a:srgbClr val="000066"/>
                </a:solidFill>
                <a:cs typeface="Arial" charset="0"/>
              </a:rPr>
              <a:t> of 25</a:t>
            </a:r>
          </a:p>
        </p:txBody>
      </p:sp>
      <p:sp>
        <p:nvSpPr>
          <p:cNvPr id="1082373" name="Text Box 5"/>
          <p:cNvSpPr txBox="1">
            <a:spLocks noChangeArrowheads="1"/>
          </p:cNvSpPr>
          <p:nvPr userDrawn="1"/>
        </p:nvSpPr>
        <p:spPr bwMode="auto">
          <a:xfrm>
            <a:off x="828675" y="44450"/>
            <a:ext cx="6048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fr-FR" sz="2800" b="1">
              <a:solidFill>
                <a:srgbClr val="5B0091"/>
              </a:solidFill>
              <a:cs typeface="Arial" charset="0"/>
            </a:endParaRPr>
          </a:p>
        </p:txBody>
      </p:sp>
      <p:sp>
        <p:nvSpPr>
          <p:cNvPr id="108237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71438" y="109538"/>
            <a:ext cx="651668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pic>
        <p:nvPicPr>
          <p:cNvPr id="1082375" name="Picture 7" descr="forward arrow grey">
            <a:hlinkClick r:id="" action="ppaction://hlinkshowjump?jump=nextslide"/>
          </p:cNvPr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277225" y="6243638"/>
            <a:ext cx="784225" cy="487362"/>
          </a:xfrm>
          <a:prstGeom prst="rect">
            <a:avLst/>
          </a:prstGeom>
          <a:noFill/>
        </p:spPr>
      </p:pic>
      <p:pic>
        <p:nvPicPr>
          <p:cNvPr id="1082376" name="Picture 8" descr="chem_left_arrow">
            <a:hlinkClick r:id="" action="ppaction://hlinkshowjump?jump=previousslide"/>
          </p:cNvPr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79388" y="6243638"/>
            <a:ext cx="777875" cy="48577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9000">
              <a:schemeClr val="accent6">
                <a:lumMod val="20000"/>
                <a:lumOff val="8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895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  <p:sldLayoutId id="2147483906" r:id="rId8"/>
    <p:sldLayoutId id="2147483907" r:id="rId9"/>
    <p:sldLayoutId id="2147483908" r:id="rId10"/>
    <p:sldLayoutId id="2147483909" r:id="rId11"/>
    <p:sldLayoutId id="214748391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9000">
              <a:schemeClr val="accent6">
                <a:lumMod val="20000"/>
                <a:lumOff val="8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  <p:sldLayoutId id="214748392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9000">
              <a:schemeClr val="accent6">
                <a:lumMod val="20000"/>
                <a:lumOff val="8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895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  <p:sldLayoutId id="2147483948" r:id="rId12"/>
    <p:sldLayoutId id="2147483949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8.xml"/><Relationship Id="rId5" Type="http://schemas.microsoft.com/office/2007/relationships/hdphoto" Target="../media/hdphoto1.wdp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8.xml"/><Relationship Id="rId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180528" y="5229200"/>
            <a:ext cx="712879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latin typeface="Calibri" pitchFamily="34" charset="0"/>
                <a:cs typeface="Calibri" pitchFamily="34" charset="0"/>
              </a:rPr>
              <a:t>GET OUT ALL OF YOUR EQUIPMENT</a:t>
            </a:r>
          </a:p>
          <a:p>
            <a:pPr algn="ctr"/>
            <a:r>
              <a:rPr lang="en-GB" sz="2800" b="1" dirty="0">
                <a:latin typeface="Calibri" pitchFamily="34" charset="0"/>
                <a:cs typeface="Calibri" pitchFamily="34" charset="0"/>
              </a:rPr>
              <a:t>(PEN, PENCIL, RULER, PLANNER)</a:t>
            </a:r>
          </a:p>
          <a:p>
            <a:pPr algn="ctr"/>
            <a:r>
              <a:rPr lang="en-GB" sz="2800" b="1" dirty="0">
                <a:latin typeface="Calibri" pitchFamily="34" charset="0"/>
                <a:cs typeface="Calibri" pitchFamily="34" charset="0"/>
              </a:rPr>
              <a:t>PUT YOUR BAGS AND COATS AWAY.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9512" y="0"/>
            <a:ext cx="7886700" cy="1052736"/>
          </a:xfrm>
        </p:spPr>
        <p:txBody>
          <a:bodyPr>
            <a:normAutofit/>
          </a:bodyPr>
          <a:lstStyle/>
          <a:p>
            <a:r>
              <a:rPr lang="en-GB" sz="4000" b="1" dirty="0">
                <a:highlight>
                  <a:srgbClr val="FFFF00"/>
                </a:highlight>
                <a:latin typeface="Calibri" pitchFamily="34" charset="0"/>
                <a:cs typeface="Calibri" pitchFamily="34" charset="0"/>
              </a:rPr>
              <a:t>Do Now </a:t>
            </a:r>
            <a:r>
              <a:rPr lang="en-GB" sz="4000" b="1" dirty="0">
                <a:latin typeface="Calibri" pitchFamily="34" charset="0"/>
                <a:cs typeface="Calibri" pitchFamily="34" charset="0"/>
              </a:rPr>
              <a:t>– </a:t>
            </a:r>
            <a:r>
              <a:rPr lang="en-GB" sz="3100" b="1" dirty="0">
                <a:latin typeface="Calibri" pitchFamily="34" charset="0"/>
                <a:cs typeface="Calibri" pitchFamily="34" charset="0"/>
              </a:rPr>
              <a:t>sentences on mini white board</a:t>
            </a:r>
            <a:endParaRPr lang="en-GB" sz="40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12360" y="6525344"/>
            <a:ext cx="1152128" cy="144016"/>
          </a:xfrm>
          <a:prstGeom prst="rect">
            <a:avLst/>
          </a:prstGeom>
          <a:solidFill>
            <a:srgbClr val="FFFCE7"/>
          </a:solidFill>
          <a:ln>
            <a:solidFill>
              <a:srgbClr val="FFFC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980728"/>
            <a:ext cx="7344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latin typeface="Calibri" pitchFamily="34" charset="0"/>
                <a:cs typeface="Calibri" pitchFamily="34" charset="0"/>
              </a:rPr>
              <a:t>What is cramp? What causes it?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1916832"/>
            <a:ext cx="4539279" cy="256318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2636912"/>
            <a:ext cx="4377746" cy="2458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918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Compare aerobic and anaerobic respiration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454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Explain what anaerobic respiration is and why it is so important to all living things</a:t>
            </a:r>
            <a:r>
              <a:rPr lang="en-GB" sz="2000" b="1" dirty="0">
                <a:solidFill>
                  <a:prstClr val="black"/>
                </a:solidFill>
                <a:cs typeface="Calibri" pitchFamily="34" charset="0"/>
              </a:rPr>
              <a:t>.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Write the word equation for anaerobic respiration.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196752"/>
            <a:ext cx="9144000" cy="43396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1143000" indent="-1143000">
              <a:buFont typeface="+mj-lt"/>
              <a:buAutoNum type="arabicPeriod"/>
            </a:pPr>
            <a:r>
              <a:rPr lang="en-GB" sz="3600" b="1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What does anaerobic mean?</a:t>
            </a:r>
          </a:p>
          <a:p>
            <a:pPr marL="1143000" indent="-1143000">
              <a:buFont typeface="+mj-lt"/>
              <a:buAutoNum type="arabicPeriod"/>
            </a:pPr>
            <a:r>
              <a:rPr lang="en-GB" sz="3600" b="1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What is used in anaerobic respiration?</a:t>
            </a:r>
          </a:p>
          <a:p>
            <a:pPr marL="1143000" indent="-1143000">
              <a:buFont typeface="+mj-lt"/>
              <a:buAutoNum type="arabicPeriod"/>
            </a:pPr>
            <a:r>
              <a:rPr lang="en-GB" sz="3600" b="1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What is made in anaerobic respiration?</a:t>
            </a:r>
          </a:p>
          <a:p>
            <a:pPr marL="1143000" indent="-1143000">
              <a:buFont typeface="+mj-lt"/>
              <a:buAutoNum type="arabicPeriod"/>
            </a:pPr>
            <a:r>
              <a:rPr lang="en-GB" sz="3600" b="1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Where does anaerobic respiration happen in cells?</a:t>
            </a:r>
            <a:endParaRPr lang="en-GB" sz="3600" b="1" dirty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  <a:p>
            <a:pPr marL="1143000" indent="-1143000">
              <a:buFont typeface="+mj-lt"/>
              <a:buAutoNum type="arabicPeriod"/>
            </a:pPr>
            <a:endParaRPr lang="en-GB" sz="3200" b="1" dirty="0">
              <a:solidFill>
                <a:prstClr val="black"/>
              </a:solidFill>
              <a:latin typeface="Century Gothic" pitchFamily="34" charset="0"/>
            </a:endParaRPr>
          </a:p>
          <a:p>
            <a:pPr marL="1143000" indent="-1143000">
              <a:buFont typeface="+mj-lt"/>
              <a:buAutoNum type="arabicPeriod"/>
            </a:pPr>
            <a:endParaRPr lang="en-GB" sz="3200" b="1" dirty="0">
              <a:solidFill>
                <a:prstClr val="black"/>
              </a:solidFill>
              <a:latin typeface="Century Gothic" pitchFamily="34" charset="0"/>
            </a:endParaRPr>
          </a:p>
          <a:p>
            <a:pPr marL="1143000" indent="-1143000">
              <a:buFont typeface="+mj-lt"/>
              <a:buAutoNum type="arabicPeriod"/>
            </a:pPr>
            <a:endParaRPr lang="en-GB" sz="3200" b="1" dirty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" name="Picture 2" descr="https://financial.ucsc.edu/PublishingImages/runnin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3861048"/>
            <a:ext cx="2381250" cy="1943100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-32948" y="0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-32948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-32948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-32948" y="1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Grade 4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Compare aerobic and anaerobic respiration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-32948" y="6165304"/>
            <a:ext cx="9144000" cy="1454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Grade 2-3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Explain what anaerobic respiration is and why it is so important to all living things</a:t>
            </a:r>
            <a:r>
              <a:rPr lang="en-GB" sz="2000" b="1" dirty="0">
                <a:solidFill>
                  <a:prstClr val="black"/>
                </a:solidFill>
                <a:cs typeface="Calibri" pitchFamily="34" charset="0"/>
              </a:rPr>
              <a:t>.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Write the word equation for anaerobic respiration.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Compare aerobic and anaerobic respiration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454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Explain what anaerobic respiration is and why it is so important to all living things</a:t>
            </a:r>
            <a:r>
              <a:rPr lang="en-GB" sz="2000" b="1" dirty="0">
                <a:solidFill>
                  <a:prstClr val="black"/>
                </a:solidFill>
                <a:cs typeface="Calibri" pitchFamily="34" charset="0"/>
              </a:rPr>
              <a:t>.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Write the word equation for anaerobic respiration.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65896" y="624365"/>
            <a:ext cx="9055089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000000"/>
                </a:solidFill>
                <a:latin typeface="Century Gothic"/>
                <a:ea typeface="Times New Roman"/>
                <a:cs typeface="Calibri"/>
              </a:rPr>
              <a:t>Use the data from the graph  to complete a paragraph.</a:t>
            </a:r>
            <a:endParaRPr lang="en-GB" sz="3200" b="1" dirty="0">
              <a:solidFill>
                <a:prstClr val="black"/>
              </a:solidFill>
              <a:latin typeface="Century Gothic" pitchFamily="34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3" cstate="print"/>
          <a:srcRect l="16426" t="26994" r="14053" b="14737"/>
          <a:stretch>
            <a:fillRect/>
          </a:stretch>
        </p:blipFill>
        <p:spPr bwMode="auto">
          <a:xfrm>
            <a:off x="0" y="1700808"/>
            <a:ext cx="9144000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-32948" y="0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-32948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-32948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-32948" y="46075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Grade 4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Compare aerobic and anaerobic respiration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-32948" y="6165304"/>
            <a:ext cx="9144000" cy="1454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Grade 2-3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Explain what anaerobic respiration is and why it is so important to all living things</a:t>
            </a:r>
            <a:r>
              <a:rPr lang="en-GB" sz="2000" b="1" dirty="0">
                <a:solidFill>
                  <a:prstClr val="black"/>
                </a:solidFill>
                <a:cs typeface="Calibri" pitchFamily="34" charset="0"/>
              </a:rPr>
              <a:t>.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Write the word equation for anaerobic respiration.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107504" y="4653136"/>
            <a:ext cx="8928992" cy="2016224"/>
          </a:xfrm>
          <a:prstGeom prst="roundRect">
            <a:avLst>
              <a:gd name="adj" fmla="val 11170"/>
            </a:avLst>
          </a:prstGeom>
          <a:solidFill>
            <a:srgbClr val="FDF7FF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07504" y="2348880"/>
            <a:ext cx="8928992" cy="2160240"/>
          </a:xfrm>
          <a:prstGeom prst="roundRect">
            <a:avLst>
              <a:gd name="adj" fmla="val 11170"/>
            </a:avLst>
          </a:prstGeom>
          <a:solidFill>
            <a:srgbClr val="E8D9F3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07504" y="188640"/>
            <a:ext cx="8928992" cy="2016224"/>
          </a:xfrm>
          <a:prstGeom prst="roundRect">
            <a:avLst>
              <a:gd name="adj" fmla="val 11170"/>
            </a:avLst>
          </a:prstGeom>
          <a:solidFill>
            <a:srgbClr val="E497FF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-3348880" y="0"/>
            <a:ext cx="8229600" cy="3212976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 defTabSz="685800">
              <a:lnSpc>
                <a:spcPct val="90000"/>
              </a:lnSpc>
              <a:spcBef>
                <a:spcPct val="0"/>
              </a:spcBef>
            </a:pPr>
            <a:r>
              <a:rPr lang="en-GB" sz="16600" b="1" dirty="0">
                <a:solidFill>
                  <a:prstClr val="black"/>
                </a:solidFill>
                <a:latin typeface="Century Gothic" pitchFamily="34" charset="0"/>
                <a:cs typeface="Arial" pitchFamily="34" charset="0"/>
              </a:rPr>
              <a:t>P</a:t>
            </a:r>
          </a:p>
          <a:p>
            <a:pPr algn="ctr" defTabSz="685800">
              <a:lnSpc>
                <a:spcPct val="90000"/>
              </a:lnSpc>
              <a:spcBef>
                <a:spcPct val="0"/>
              </a:spcBef>
            </a:pPr>
            <a:r>
              <a:rPr lang="en-GB" sz="16600" b="1" dirty="0">
                <a:solidFill>
                  <a:prstClr val="black"/>
                </a:solidFill>
                <a:latin typeface="Century Gothic" pitchFamily="34" charset="0"/>
                <a:cs typeface="Arial" pitchFamily="34" charset="0"/>
              </a:rPr>
              <a:t>E</a:t>
            </a:r>
          </a:p>
          <a:p>
            <a:pPr algn="ctr" defTabSz="685800">
              <a:lnSpc>
                <a:spcPct val="90000"/>
              </a:lnSpc>
              <a:spcBef>
                <a:spcPct val="0"/>
              </a:spcBef>
            </a:pPr>
            <a:r>
              <a:rPr lang="en-GB" sz="16600" b="1" dirty="0">
                <a:solidFill>
                  <a:prstClr val="black"/>
                </a:solidFill>
                <a:latin typeface="Century Gothic" pitchFamily="34" charset="0"/>
                <a:cs typeface="Arial" pitchFamily="34" charset="0"/>
              </a:rPr>
              <a:t>T</a:t>
            </a:r>
            <a:endParaRPr lang="en-GB" sz="8800" b="1" dirty="0">
              <a:solidFill>
                <a:prstClr val="black"/>
              </a:solidFill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59632" y="2348880"/>
            <a:ext cx="763284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Evidence from data</a:t>
            </a:r>
          </a:p>
          <a:p>
            <a:r>
              <a:rPr lang="en-GB" sz="44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I know this because ...</a:t>
            </a:r>
          </a:p>
          <a:p>
            <a:r>
              <a:rPr lang="en-GB" sz="44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Add data from the graph.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59632" y="116632"/>
            <a:ext cx="763284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Point</a:t>
            </a:r>
          </a:p>
          <a:p>
            <a:r>
              <a:rPr lang="en-GB" sz="44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I think that ...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331640" y="4581128"/>
            <a:ext cx="76328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Try to explain your evidence</a:t>
            </a:r>
          </a:p>
          <a:p>
            <a:r>
              <a:rPr lang="en-GB" sz="44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This is because...</a:t>
            </a:r>
          </a:p>
          <a:p>
            <a:r>
              <a:rPr lang="en-GB" sz="32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Use science to back up your point.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Compare aerobic and anaerobic respiration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454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Explain what anaerobic respiration is and why it is so important to all living things</a:t>
            </a:r>
            <a:r>
              <a:rPr lang="en-GB" sz="2000" b="1" dirty="0">
                <a:solidFill>
                  <a:prstClr val="black"/>
                </a:solidFill>
                <a:cs typeface="Calibri" pitchFamily="34" charset="0"/>
              </a:rPr>
              <a:t>.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Write the word equation for anaerobic respiration.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606167"/>
            <a:ext cx="57961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In </a:t>
            </a:r>
            <a:r>
              <a:rPr lang="en-GB" sz="2400" dirty="0">
                <a:solidFill>
                  <a:srgbClr val="00B050"/>
                </a:solidFill>
              </a:rPr>
              <a:t>green pen </a:t>
            </a:r>
            <a:r>
              <a:rPr lang="en-GB" sz="2400" dirty="0"/>
              <a:t>check you have done the following before your work gets marked by the teacher.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1772816"/>
            <a:ext cx="914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GB" sz="2800" dirty="0"/>
              <a:t>Stated what the graph shows</a:t>
            </a:r>
          </a:p>
          <a:p>
            <a:pPr>
              <a:buFont typeface="Wingdings" pitchFamily="2" charset="2"/>
              <a:buChar char="ü"/>
            </a:pPr>
            <a:r>
              <a:rPr lang="en-GB" sz="2800" dirty="0"/>
              <a:t>Selected data from the graph as evidence for the trend.</a:t>
            </a:r>
          </a:p>
          <a:p>
            <a:pPr>
              <a:buFont typeface="Wingdings" pitchFamily="2" charset="2"/>
              <a:buChar char="ü"/>
            </a:pPr>
            <a:r>
              <a:rPr lang="en-GB" sz="2800" dirty="0"/>
              <a:t>Included units for the data you have used</a:t>
            </a:r>
          </a:p>
          <a:p>
            <a:pPr>
              <a:buFont typeface="Wingdings" pitchFamily="2" charset="2"/>
              <a:buChar char="ü"/>
            </a:pPr>
            <a:r>
              <a:rPr lang="en-GB" sz="2800" dirty="0"/>
              <a:t>Explained where lactic acid comes from in your explanation</a:t>
            </a:r>
          </a:p>
          <a:p>
            <a:pPr>
              <a:buFont typeface="Wingdings" pitchFamily="2" charset="2"/>
              <a:buChar char="ü"/>
            </a:pPr>
            <a:r>
              <a:rPr lang="en-GB" sz="2800" dirty="0"/>
              <a:t>Explained why the amount has changed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0" y="4149080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Keywords you might have used. Check the spellings of them.</a:t>
            </a:r>
          </a:p>
          <a:p>
            <a:pPr algn="ctr"/>
            <a:r>
              <a:rPr lang="en-GB" sz="2400" dirty="0"/>
              <a:t> </a:t>
            </a:r>
            <a:r>
              <a:rPr lang="en-GB" sz="2800" dirty="0"/>
              <a:t>anaerobic        respiration            increase        decrease</a:t>
            </a:r>
          </a:p>
          <a:p>
            <a:pPr algn="ctr"/>
            <a:r>
              <a:rPr lang="en-GB" sz="2800" dirty="0"/>
              <a:t>cytoplasm         aerobic          mitochondria</a:t>
            </a:r>
          </a:p>
          <a:p>
            <a:endParaRPr lang="en-GB" sz="2400" dirty="0"/>
          </a:p>
        </p:txBody>
      </p:sp>
      <p:sp>
        <p:nvSpPr>
          <p:cNvPr id="11" name="Rectangle 10"/>
          <p:cNvSpPr/>
          <p:nvPr/>
        </p:nvSpPr>
        <p:spPr>
          <a:xfrm>
            <a:off x="-32948" y="0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-32948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-32948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-32948" y="1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Grade 4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Compare aerobic and anaerobic respiration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-32948" y="6165304"/>
            <a:ext cx="9144000" cy="1454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Grade 2-3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Explain what anaerobic respiration is and why it is so important to all living things</a:t>
            </a:r>
            <a:r>
              <a:rPr lang="en-GB" sz="2000" b="1" dirty="0">
                <a:solidFill>
                  <a:prstClr val="black"/>
                </a:solidFill>
                <a:cs typeface="Calibri" pitchFamily="34" charset="0"/>
              </a:rPr>
              <a:t>.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Write the word equation for anaerobic respiration.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Compare aerobic and anaerobic respiration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454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Explain what anaerobic respiration is and why it is so important to all living things</a:t>
            </a:r>
            <a:r>
              <a:rPr lang="en-GB" sz="2000" b="1" dirty="0">
                <a:solidFill>
                  <a:prstClr val="black"/>
                </a:solidFill>
                <a:cs typeface="Calibri" pitchFamily="34" charset="0"/>
              </a:rPr>
              <a:t>.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Write the word equation for anaerobic respiration.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5430" t="20680" r="66220" b="12961"/>
          <a:stretch>
            <a:fillRect/>
          </a:stretch>
        </p:blipFill>
        <p:spPr bwMode="auto">
          <a:xfrm>
            <a:off x="4644008" y="404664"/>
            <a:ext cx="4320480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883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3219450" cy="81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-32948" y="0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-32948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-32948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-32948" y="1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Grade 4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Compare aerobic and anaerobic respiration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-32948" y="6165304"/>
            <a:ext cx="9144000" cy="1454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Grade 2-3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Explain what anaerobic respiration is and why it is so important to all living things</a:t>
            </a:r>
            <a:r>
              <a:rPr lang="en-GB" sz="2000" b="1" dirty="0">
                <a:solidFill>
                  <a:prstClr val="black"/>
                </a:solidFill>
                <a:cs typeface="Calibri" pitchFamily="34" charset="0"/>
              </a:rPr>
              <a:t>.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Write the word equation for anaerobic respiration.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Compare aerobic and anaerobic respiration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454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Explain what anaerobic respiration is and why it is so important to all living things</a:t>
            </a:r>
            <a:r>
              <a:rPr lang="en-GB" sz="2000" b="1" dirty="0">
                <a:solidFill>
                  <a:prstClr val="black"/>
                </a:solidFill>
                <a:cs typeface="Calibri" pitchFamily="34" charset="0"/>
              </a:rPr>
              <a:t>.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Write the word equation for anaerobic respiration.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568" y="1484784"/>
            <a:ext cx="4159045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500" dirty="0"/>
              <a:t>Aerobic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39952" y="1556792"/>
            <a:ext cx="4159045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500" dirty="0"/>
              <a:t>Anaerobic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79912" y="2492896"/>
            <a:ext cx="12683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Both</a:t>
            </a:r>
            <a:endParaRPr lang="en-GB" sz="3500" dirty="0"/>
          </a:p>
        </p:txBody>
      </p:sp>
      <p:sp>
        <p:nvSpPr>
          <p:cNvPr id="14" name="Oval 13"/>
          <p:cNvSpPr/>
          <p:nvPr/>
        </p:nvSpPr>
        <p:spPr>
          <a:xfrm>
            <a:off x="323528" y="1340768"/>
            <a:ext cx="4572000" cy="4572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3635896" y="1412776"/>
            <a:ext cx="4572000" cy="4572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0" y="476672"/>
            <a:ext cx="91440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500" dirty="0"/>
              <a:t>Compare aerobic and anaerobic respiration</a:t>
            </a:r>
          </a:p>
        </p:txBody>
      </p:sp>
      <p:pic>
        <p:nvPicPr>
          <p:cNvPr id="18" name="Picture 1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81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2002" y="0"/>
            <a:ext cx="2241998" cy="614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-32948" y="0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-32948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-32948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-32948" y="1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Grade 4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Compare aerobic and anaerobic respiration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-32948" y="6165304"/>
            <a:ext cx="9144000" cy="1454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Grade 2-3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Explain what anaerobic respiration is and why it is so important to all living things</a:t>
            </a:r>
            <a:r>
              <a:rPr lang="en-GB" sz="2000" b="1" dirty="0">
                <a:solidFill>
                  <a:prstClr val="black"/>
                </a:solidFill>
                <a:cs typeface="Calibri" pitchFamily="34" charset="0"/>
              </a:rPr>
              <a:t>.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Write the word equation for anaerobic respiration.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Describe why rates of respiration might increase and identify cells that respire more than others.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516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ea typeface="Calibri"/>
                <a:cs typeface="Calibri" pitchFamily="34" charset="0"/>
              </a:rPr>
              <a:t>State what respiration is and where it occurs in cells.</a:t>
            </a:r>
          </a:p>
          <a:p>
            <a:r>
              <a:rPr lang="en-GB" sz="2000" dirty="0">
                <a:solidFill>
                  <a:prstClr val="black"/>
                </a:solidFill>
                <a:ea typeface="Calibri"/>
                <a:cs typeface="Calibri" pitchFamily="34" charset="0"/>
              </a:rPr>
              <a:t>Describe aerobic respiration using a word equation.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92696"/>
            <a:ext cx="9144000" cy="898707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GB" sz="3400" b="1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What does aerobic mean?</a:t>
            </a:r>
          </a:p>
          <a:p>
            <a:pPr marL="742950" indent="-742950">
              <a:buFont typeface="+mj-lt"/>
              <a:buAutoNum type="arabicPeriod"/>
            </a:pPr>
            <a:r>
              <a:rPr lang="en-GB" sz="3400" b="1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Where does respiration happen in animal cells?</a:t>
            </a:r>
          </a:p>
          <a:p>
            <a:pPr marL="742950" indent="-742950">
              <a:buFont typeface="+mj-lt"/>
              <a:buAutoNum type="arabicPeriod"/>
            </a:pPr>
            <a:r>
              <a:rPr lang="en-GB" sz="3400" b="1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What are the reactants used in respiration?</a:t>
            </a:r>
          </a:p>
          <a:p>
            <a:pPr marL="742950" indent="-742950">
              <a:buFont typeface="+mj-lt"/>
              <a:buAutoNum type="arabicPeriod"/>
            </a:pPr>
            <a:r>
              <a:rPr lang="en-GB" sz="3400" b="1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What are the products made in respiration?</a:t>
            </a:r>
          </a:p>
          <a:p>
            <a:pPr marL="742950" indent="-742950">
              <a:buFont typeface="+mj-lt"/>
              <a:buAutoNum type="arabicPeriod"/>
            </a:pPr>
            <a:r>
              <a:rPr lang="en-GB" sz="3400" b="1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Where does respiration happen in plant cells?</a:t>
            </a:r>
          </a:p>
          <a:p>
            <a:pPr marL="742950" indent="-742950">
              <a:buFont typeface="+mj-lt"/>
              <a:buAutoNum type="arabicPeriod"/>
            </a:pPr>
            <a:r>
              <a:rPr lang="en-GB" sz="3400" b="1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What is the respiration word equation?</a:t>
            </a:r>
          </a:p>
          <a:p>
            <a:pPr marL="742950" indent="-742950">
              <a:buFont typeface="+mj-lt"/>
              <a:buAutoNum type="arabicPeriod"/>
            </a:pPr>
            <a:r>
              <a:rPr lang="en-GB" sz="3400" b="1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What is the formula for glucose?</a:t>
            </a:r>
            <a:endParaRPr lang="en-GB" sz="3400" b="1" dirty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  <a:p>
            <a:pPr marL="742950" indent="-742950">
              <a:buFont typeface="+mj-lt"/>
              <a:buAutoNum type="arabicPeriod"/>
            </a:pPr>
            <a:endParaRPr lang="en-GB" sz="3400" b="1" dirty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  <a:p>
            <a:pPr marL="742950" indent="-742950">
              <a:buFont typeface="+mj-lt"/>
              <a:buAutoNum type="arabicPeriod"/>
            </a:pPr>
            <a:endParaRPr lang="en-GB" sz="3400" b="1" dirty="0">
              <a:solidFill>
                <a:srgbClr val="000000"/>
              </a:solidFill>
              <a:latin typeface="Calibri" pitchFamily="34" charset="0"/>
              <a:ea typeface="Times New Roman"/>
              <a:cs typeface="Calibri" pitchFamily="34" charset="0"/>
            </a:endParaRPr>
          </a:p>
          <a:p>
            <a:pPr marL="742950" indent="-742950">
              <a:buFont typeface="+mj-lt"/>
              <a:buAutoNum type="arabicPeriod"/>
            </a:pPr>
            <a:endParaRPr lang="en-GB" sz="3400" b="1" dirty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  <a:p>
            <a:pPr marL="742950" indent="-742950">
              <a:buFont typeface="+mj-lt"/>
              <a:buAutoNum type="arabicPeriod"/>
            </a:pPr>
            <a:endParaRPr lang="en-GB" sz="3400" b="1" dirty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  <a:p>
            <a:pPr marL="742950" indent="-742950">
              <a:buFont typeface="+mj-lt"/>
              <a:buAutoNum type="arabicPeriod"/>
            </a:pPr>
            <a:endParaRPr lang="en-GB" sz="3400" b="1" dirty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  <a:p>
            <a:pPr marL="742950" indent="-742950">
              <a:buFont typeface="+mj-lt"/>
              <a:buAutoNum type="arabicPeriod"/>
            </a:pPr>
            <a:endParaRPr lang="en-GB" sz="3400" b="1" dirty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  <a:p>
            <a:pPr marL="742950" indent="-742950">
              <a:buFont typeface="+mj-lt"/>
              <a:buAutoNum type="arabicPeriod"/>
            </a:pPr>
            <a:endParaRPr lang="en-GB" sz="3400" b="1" dirty="0">
              <a:solidFill>
                <a:srgbClr val="000000"/>
              </a:solidFill>
              <a:latin typeface="Calibri" pitchFamily="34" charset="0"/>
              <a:ea typeface="Times New Roman"/>
              <a:cs typeface="Calibri" pitchFamily="34" charset="0"/>
            </a:endParaRPr>
          </a:p>
          <a:p>
            <a:pPr marL="742950" indent="-742950">
              <a:buFont typeface="+mj-lt"/>
              <a:buAutoNum type="arabicPeriod"/>
            </a:pPr>
            <a:endParaRPr lang="en-GB" sz="3400" b="1" dirty="0">
              <a:solidFill>
                <a:srgbClr val="000000"/>
              </a:solidFill>
              <a:latin typeface="Calibri" pitchFamily="34" charset="0"/>
              <a:ea typeface="Times New Roman"/>
              <a:cs typeface="Calibri" pitchFamily="34" charset="0"/>
            </a:endParaRPr>
          </a:p>
          <a:p>
            <a:pPr marL="742950" indent="-742950">
              <a:buFont typeface="+mj-lt"/>
              <a:buAutoNum type="arabicPeriod"/>
            </a:pPr>
            <a:endParaRPr lang="en-GB" sz="3400" b="1" dirty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-22944" y="6151612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5364" y="-10492"/>
            <a:ext cx="9178900" cy="7802306"/>
            <a:chOff x="55364" y="-5541"/>
            <a:chExt cx="9178900" cy="7212978"/>
          </a:xfrm>
        </p:grpSpPr>
        <p:sp>
          <p:nvSpPr>
            <p:cNvPr id="18" name="Rectangle 17"/>
            <p:cNvSpPr/>
            <p:nvPr/>
          </p:nvSpPr>
          <p:spPr>
            <a:xfrm>
              <a:off x="55364" y="-5541"/>
              <a:ext cx="6994872" cy="12803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b="1" dirty="0">
                  <a:solidFill>
                    <a:prstClr val="black"/>
                  </a:solidFill>
                  <a:latin typeface="Century Gothic" pitchFamily="34" charset="0"/>
                </a:rPr>
                <a:t>Grade 4</a:t>
              </a: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sz="2000" u="sng" dirty="0">
                  <a:solidFill>
                    <a:prstClr val="black"/>
                  </a:solidFill>
                  <a:cs typeface="Calibri" pitchFamily="34" charset="0"/>
                </a:rPr>
                <a:t>Describe</a:t>
              </a:r>
              <a:r>
                <a:rPr lang="en-GB" sz="2000" dirty="0">
                  <a:solidFill>
                    <a:prstClr val="black"/>
                  </a:solidFill>
                  <a:cs typeface="Calibri" pitchFamily="34" charset="0"/>
                </a:rPr>
                <a:t> why rates of respiration might increase and </a:t>
              </a:r>
              <a:r>
                <a:rPr lang="en-GB" sz="2000" u="sng" dirty="0">
                  <a:solidFill>
                    <a:prstClr val="black"/>
                  </a:solidFill>
                  <a:cs typeface="Calibri" pitchFamily="34" charset="0"/>
                </a:rPr>
                <a:t>identify</a:t>
              </a:r>
              <a:r>
                <a:rPr lang="en-GB" sz="2000" dirty="0">
                  <a:solidFill>
                    <a:prstClr val="black"/>
                  </a:solidFill>
                  <a:cs typeface="Calibri" pitchFamily="34" charset="0"/>
                </a:rPr>
                <a:t> cells that respire more than others.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90264" y="5691124"/>
              <a:ext cx="9144000" cy="15163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b="1" dirty="0">
                  <a:solidFill>
                    <a:prstClr val="black"/>
                  </a:solidFill>
                  <a:latin typeface="Century Gothic" pitchFamily="34" charset="0"/>
                </a:rPr>
                <a:t>Grade 2/3</a:t>
              </a: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sz="2000" u="sng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State</a:t>
              </a:r>
              <a:r>
                <a:rPr lang="en-GB" sz="2000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 what respiration is and where it occurs in cells.</a:t>
              </a:r>
            </a:p>
            <a:p>
              <a:r>
                <a:rPr lang="en-GB" sz="2000" u="sng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Describe</a:t>
              </a:r>
              <a:r>
                <a:rPr lang="en-GB" sz="2000" dirty="0">
                  <a:solidFill>
                    <a:prstClr val="black"/>
                  </a:solidFill>
                  <a:ea typeface="Calibri"/>
                  <a:cs typeface="Calibri" pitchFamily="34" charset="0"/>
                </a:rPr>
                <a:t> aerobic respiration using a word equation.</a:t>
              </a: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68344" y="6525344"/>
            <a:ext cx="1296144" cy="144016"/>
          </a:xfrm>
          <a:prstGeom prst="rect">
            <a:avLst/>
          </a:prstGeom>
          <a:solidFill>
            <a:srgbClr val="FFFCE7"/>
          </a:solidFill>
          <a:ln>
            <a:solidFill>
              <a:srgbClr val="FFFC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969481" y="1012500"/>
            <a:ext cx="6162675" cy="1463675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Grade 4: Compare aerobic and anaerobic respiration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971600" y="4412906"/>
            <a:ext cx="6912768" cy="1872208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Grade 2: Explain what anaerobic respiration is and why it is so important to all living things.</a:t>
            </a:r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971600" y="2732435"/>
            <a:ext cx="6912768" cy="1872208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chemeClr val="accent4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Grade 3: Write the word equation for anaerobic respiration.</a:t>
            </a:r>
          </a:p>
        </p:txBody>
      </p:sp>
    </p:spTree>
    <p:extLst>
      <p:ext uri="{BB962C8B-B14F-4D97-AF65-F5344CB8AC3E}">
        <p14:creationId xmlns:p14="http://schemas.microsoft.com/office/powerpoint/2010/main" val="1887068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1514549"/>
          </a:xfrm>
        </p:spPr>
        <p:txBody>
          <a:bodyPr>
            <a:normAutofit/>
          </a:bodyPr>
          <a:lstStyle/>
          <a:p>
            <a:r>
              <a:rPr lang="en-GB" sz="5400" u="sng" dirty="0">
                <a:latin typeface="Calibri" pitchFamily="34" charset="0"/>
                <a:cs typeface="Calibri" pitchFamily="34" charset="0"/>
              </a:rPr>
              <a:t>Anaerobic respiration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7668344" y="6525344"/>
            <a:ext cx="1296144" cy="216024"/>
          </a:xfrm>
          <a:prstGeom prst="rect">
            <a:avLst/>
          </a:prstGeom>
          <a:solidFill>
            <a:srgbClr val="FFFFE5"/>
          </a:solidFill>
          <a:ln>
            <a:solidFill>
              <a:srgbClr val="FFFF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60232" y="260648"/>
            <a:ext cx="2057400" cy="365125"/>
          </a:xfrm>
        </p:spPr>
        <p:txBody>
          <a:bodyPr/>
          <a:lstStyle/>
          <a:p>
            <a:fld id="{8474EBDD-34A8-417F-B8F0-CC9A47E8FF98}" type="datetime1">
              <a:rPr lang="en-GB" sz="2800" u="sng" smtClean="0">
                <a:solidFill>
                  <a:schemeClr val="tx1"/>
                </a:solidFill>
              </a:rPr>
              <a:pPr/>
              <a:t>23/09/2020</a:t>
            </a:fld>
            <a:endParaRPr lang="en-GB" sz="2800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Grade 4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Compare aerobic and anaerobic respiration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454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Grade 2-3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Explain what anaerobic respiration is and why it is so important to all living things</a:t>
            </a:r>
            <a:r>
              <a:rPr lang="en-GB" sz="2000" b="1" dirty="0">
                <a:solidFill>
                  <a:prstClr val="black"/>
                </a:solidFill>
                <a:cs typeface="Calibri" pitchFamily="34" charset="0"/>
              </a:rPr>
              <a:t>.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Write the word equation for anaerobic respiration.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23528" y="1102478"/>
            <a:ext cx="91440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36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Sketch the graph for your scenario on your handout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36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Be prepared to explain WHY you have shown the changes in the graph – maximum of 2 sentences. Use keywords!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Compare aerobic and anaerobic respiration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454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Explain what anaerobic respiration is and why it is so important to all living things</a:t>
            </a:r>
            <a:r>
              <a:rPr lang="en-GB" sz="2000" b="1" dirty="0">
                <a:solidFill>
                  <a:prstClr val="black"/>
                </a:solidFill>
                <a:cs typeface="Calibri" pitchFamily="34" charset="0"/>
              </a:rPr>
              <a:t>.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Write the word equation for anaerobic respiration.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20688"/>
            <a:ext cx="91440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500" b="1" dirty="0">
                <a:latin typeface="Calibri" pitchFamily="34" charset="0"/>
                <a:cs typeface="Calibri" pitchFamily="34" charset="0"/>
              </a:rPr>
              <a:t>When the body runs out of oxygen, the body starts respiring </a:t>
            </a:r>
            <a:r>
              <a:rPr lang="en-GB" sz="4500" b="1" dirty="0" err="1">
                <a:latin typeface="Calibri" pitchFamily="34" charset="0"/>
                <a:cs typeface="Calibri" pitchFamily="34" charset="0"/>
              </a:rPr>
              <a:t>anaerobically</a:t>
            </a:r>
            <a:r>
              <a:rPr lang="en-GB" sz="4500" b="1" dirty="0">
                <a:latin typeface="Calibri" pitchFamily="34" charset="0"/>
                <a:cs typeface="Calibri" pitchFamily="34" charset="0"/>
              </a:rPr>
              <a:t>.</a:t>
            </a:r>
          </a:p>
        </p:txBody>
      </p:sp>
      <p:sp>
        <p:nvSpPr>
          <p:cNvPr id="8" name="AutoShape 29"/>
          <p:cNvSpPr>
            <a:spLocks noChangeArrowheads="1"/>
          </p:cNvSpPr>
          <p:nvPr/>
        </p:nvSpPr>
        <p:spPr bwMode="auto">
          <a:xfrm>
            <a:off x="1403648" y="3356992"/>
            <a:ext cx="5616575" cy="612775"/>
          </a:xfrm>
          <a:prstGeom prst="roundRect">
            <a:avLst>
              <a:gd name="adj" fmla="val 5528"/>
            </a:avLst>
          </a:prstGeom>
          <a:solidFill>
            <a:srgbClr val="FFCC00"/>
          </a:solidFill>
          <a:ln w="38100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n-GB" sz="3600" b="1" dirty="0"/>
              <a:t>anaerobic = ‘without oxygen’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1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Grade 4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Compare aerobic and anaerobic respiration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6165304"/>
            <a:ext cx="9144000" cy="1454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Grade 2-3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Explain what anaerobic respiration is and why it is so important to all living things</a:t>
            </a:r>
            <a:r>
              <a:rPr lang="en-GB" sz="2000" b="1" dirty="0">
                <a:solidFill>
                  <a:prstClr val="black"/>
                </a:solidFill>
                <a:cs typeface="Calibri" pitchFamily="34" charset="0"/>
              </a:rPr>
              <a:t>.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Write the word equation for anaerobic respiration.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Compare aerobic and anaerobic respiration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454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Explain what anaerobic respiration is and why it is so important to all living things</a:t>
            </a:r>
            <a:r>
              <a:rPr lang="en-GB" sz="2000" b="1" dirty="0">
                <a:solidFill>
                  <a:prstClr val="black"/>
                </a:solidFill>
                <a:cs typeface="Calibri" pitchFamily="34" charset="0"/>
              </a:rPr>
              <a:t>.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Write the word equation for anaerobic respiration.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7" y="2636912"/>
            <a:ext cx="3581471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/>
          <a:srcRect l="16298" t="7560" r="17786" b="6761"/>
          <a:stretch>
            <a:fillRect/>
          </a:stretch>
        </p:blipFill>
        <p:spPr bwMode="auto">
          <a:xfrm rot="5400000">
            <a:off x="5096121" y="2760863"/>
            <a:ext cx="3600401" cy="2632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0" y="1052736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Century Gothic" pitchFamily="34" charset="0"/>
              </a:rPr>
              <a:t>It happens in the </a:t>
            </a:r>
            <a:r>
              <a:rPr lang="en-GB" sz="3200" b="1" u="sng" dirty="0">
                <a:latin typeface="Century Gothic" pitchFamily="34" charset="0"/>
              </a:rPr>
              <a:t>cytoplasm</a:t>
            </a:r>
            <a:r>
              <a:rPr lang="en-GB" sz="3200" b="1" dirty="0">
                <a:latin typeface="Century Gothic" pitchFamily="34" charset="0"/>
              </a:rPr>
              <a:t>,</a:t>
            </a:r>
            <a:r>
              <a:rPr lang="en-GB" sz="3200" b="1" dirty="0">
                <a:solidFill>
                  <a:srgbClr val="FF0000"/>
                </a:solidFill>
                <a:latin typeface="Century Gothic" pitchFamily="34" charset="0"/>
              </a:rPr>
              <a:t> </a:t>
            </a:r>
            <a:r>
              <a:rPr lang="en-GB" sz="3200" b="1" u="sng" dirty="0">
                <a:solidFill>
                  <a:srgbClr val="FF0000"/>
                </a:solidFill>
                <a:latin typeface="Century Gothic" pitchFamily="34" charset="0"/>
              </a:rPr>
              <a:t>not the mitochondria.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43808" y="2132856"/>
            <a:ext cx="4680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Century Gothic" pitchFamily="34" charset="0"/>
              </a:rPr>
              <a:t>cytoplasm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788024" y="2636912"/>
            <a:ext cx="1080120" cy="936104"/>
          </a:xfrm>
          <a:prstGeom prst="straightConnector1">
            <a:avLst/>
          </a:prstGeom>
          <a:ln w="762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3275856" y="2708920"/>
            <a:ext cx="720080" cy="1224136"/>
          </a:xfrm>
          <a:prstGeom prst="straightConnector1">
            <a:avLst/>
          </a:prstGeom>
          <a:ln w="762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-32948" y="0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-32948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-32948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-32948" y="1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Grade 4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Compare aerobic and anaerobic respiration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-32948" y="6165304"/>
            <a:ext cx="9144000" cy="1454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Grade 2-3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Explain what anaerobic respiration is and why it is so important to all living things</a:t>
            </a:r>
            <a:r>
              <a:rPr lang="en-GB" sz="2000" b="1" dirty="0">
                <a:solidFill>
                  <a:prstClr val="black"/>
                </a:solidFill>
                <a:cs typeface="Calibri" pitchFamily="34" charset="0"/>
              </a:rPr>
              <a:t>.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Write the word equation for anaerobic respiration.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Compare aerobic and anaerobic respiration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454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Explain what anaerobic respiration is and why it is so important to all living things</a:t>
            </a:r>
            <a:r>
              <a:rPr lang="en-GB" sz="2000" b="1" dirty="0">
                <a:solidFill>
                  <a:prstClr val="black"/>
                </a:solidFill>
                <a:cs typeface="Calibri" pitchFamily="34" charset="0"/>
              </a:rPr>
              <a:t>.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Write the word equation for anaerobic respiration.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0" y="404664"/>
            <a:ext cx="9144000" cy="170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500" dirty="0">
                <a:latin typeface="Calibri" pitchFamily="34" charset="0"/>
                <a:cs typeface="Calibri" pitchFamily="34" charset="0"/>
              </a:rPr>
              <a:t>During </a:t>
            </a:r>
            <a:r>
              <a:rPr lang="en-GB" sz="3500" b="1" dirty="0">
                <a:latin typeface="Calibri" pitchFamily="34" charset="0"/>
                <a:cs typeface="Calibri" pitchFamily="34" charset="0"/>
              </a:rPr>
              <a:t>anaerobic respiration</a:t>
            </a:r>
            <a:r>
              <a:rPr lang="en-GB" sz="3500" dirty="0">
                <a:latin typeface="Calibri" pitchFamily="34" charset="0"/>
                <a:cs typeface="Calibri" pitchFamily="34" charset="0"/>
              </a:rPr>
              <a:t>, glucose breaks down into a substance called </a:t>
            </a:r>
            <a:r>
              <a:rPr lang="en-GB" sz="3500" b="1" dirty="0">
                <a:latin typeface="Calibri" pitchFamily="34" charset="0"/>
                <a:cs typeface="Calibri" pitchFamily="34" charset="0"/>
              </a:rPr>
              <a:t>lactic acid</a:t>
            </a:r>
            <a:r>
              <a:rPr lang="en-GB" sz="3500" dirty="0">
                <a:latin typeface="Calibri" pitchFamily="34" charset="0"/>
                <a:cs typeface="Calibri" pitchFamily="34" charset="0"/>
              </a:rPr>
              <a:t> and </a:t>
            </a:r>
            <a:r>
              <a:rPr lang="en-GB" sz="3500" b="1" dirty="0">
                <a:latin typeface="Calibri" pitchFamily="34" charset="0"/>
                <a:cs typeface="Calibri" pitchFamily="34" charset="0"/>
              </a:rPr>
              <a:t>some energy</a:t>
            </a:r>
            <a:r>
              <a:rPr lang="en-GB" sz="3500" dirty="0">
                <a:latin typeface="Calibri" pitchFamily="34" charset="0"/>
                <a:cs typeface="Calibri" pitchFamily="34" charset="0"/>
              </a:rPr>
              <a:t> is released.</a:t>
            </a:r>
          </a:p>
        </p:txBody>
      </p:sp>
      <p:grpSp>
        <p:nvGrpSpPr>
          <p:cNvPr id="8" name="Group 31"/>
          <p:cNvGrpSpPr>
            <a:grpSpLocks/>
          </p:cNvGrpSpPr>
          <p:nvPr/>
        </p:nvGrpSpPr>
        <p:grpSpPr bwMode="auto">
          <a:xfrm>
            <a:off x="2051720" y="1844824"/>
            <a:ext cx="5345112" cy="1152525"/>
            <a:chOff x="1327" y="989"/>
            <a:chExt cx="3367" cy="726"/>
          </a:xfrm>
        </p:grpSpPr>
        <p:sp>
          <p:nvSpPr>
            <p:cNvPr id="10" name="AutoShape 19"/>
            <p:cNvSpPr>
              <a:spLocks noChangeArrowheads="1"/>
            </p:cNvSpPr>
            <p:nvPr/>
          </p:nvSpPr>
          <p:spPr bwMode="auto">
            <a:xfrm>
              <a:off x="2645" y="1118"/>
              <a:ext cx="793" cy="453"/>
            </a:xfrm>
            <a:prstGeom prst="roundRect">
              <a:avLst>
                <a:gd name="adj" fmla="val 14014"/>
              </a:avLst>
            </a:prstGeom>
            <a:solidFill>
              <a:schemeClr val="bg1"/>
            </a:solidFill>
            <a:ln w="38100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lnSpc>
                  <a:spcPct val="80000"/>
                </a:lnSpc>
                <a:spcBef>
                  <a:spcPct val="0"/>
                </a:spcBef>
              </a:pPr>
              <a:r>
                <a:rPr lang="en-GB" sz="2600" b="1">
                  <a:latin typeface="Calibri" pitchFamily="34" charset="0"/>
                  <a:cs typeface="Calibri" pitchFamily="34" charset="0"/>
                </a:rPr>
                <a:t>lactic</a:t>
              </a:r>
            </a:p>
            <a:p>
              <a:pPr algn="ctr" eaLnBrk="1" hangingPunct="1">
                <a:lnSpc>
                  <a:spcPct val="80000"/>
                </a:lnSpc>
                <a:spcBef>
                  <a:spcPct val="0"/>
                </a:spcBef>
              </a:pPr>
              <a:r>
                <a:rPr lang="en-GB" sz="2600" b="1">
                  <a:latin typeface="Calibri" pitchFamily="34" charset="0"/>
                  <a:cs typeface="Calibri" pitchFamily="34" charset="0"/>
                </a:rPr>
                <a:t>acid</a:t>
              </a:r>
            </a:p>
          </p:txBody>
        </p:sp>
        <p:pic>
          <p:nvPicPr>
            <p:cNvPr id="11" name="Picture 21" descr="GFX_equation_arrow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43" y="1096"/>
              <a:ext cx="483" cy="499"/>
            </a:xfrm>
            <a:prstGeom prst="rect">
              <a:avLst/>
            </a:prstGeom>
            <a:noFill/>
          </p:spPr>
        </p:pic>
        <p:pic>
          <p:nvPicPr>
            <p:cNvPr id="14" name="Picture 22" descr="GFX_equation_plus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61" y="1223"/>
              <a:ext cx="249" cy="249"/>
            </a:xfrm>
            <a:prstGeom prst="rect">
              <a:avLst/>
            </a:prstGeom>
            <a:noFill/>
          </p:spPr>
        </p:pic>
        <p:sp>
          <p:nvSpPr>
            <p:cNvPr id="15" name="AutoShape 23"/>
            <p:cNvSpPr>
              <a:spLocks noChangeArrowheads="1"/>
            </p:cNvSpPr>
            <p:nvPr/>
          </p:nvSpPr>
          <p:spPr bwMode="auto">
            <a:xfrm>
              <a:off x="3695" y="989"/>
              <a:ext cx="999" cy="726"/>
            </a:xfrm>
            <a:prstGeom prst="irregularSeal1">
              <a:avLst/>
            </a:prstGeom>
            <a:solidFill>
              <a:srgbClr val="FFCC00"/>
            </a:solidFill>
            <a:ln w="9525">
              <a:solidFill>
                <a:srgbClr val="FFCC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50000"/>
                </a:spcBef>
              </a:pPr>
              <a:r>
                <a:rPr lang="en-GB" sz="2600" b="1">
                  <a:latin typeface="Calibri" pitchFamily="34" charset="0"/>
                  <a:cs typeface="Calibri" pitchFamily="34" charset="0"/>
                </a:rPr>
                <a:t>energy</a:t>
              </a:r>
            </a:p>
          </p:txBody>
        </p:sp>
        <p:sp>
          <p:nvSpPr>
            <p:cNvPr id="16" name="AutoShape 24"/>
            <p:cNvSpPr>
              <a:spLocks noChangeArrowheads="1"/>
            </p:cNvSpPr>
            <p:nvPr/>
          </p:nvSpPr>
          <p:spPr bwMode="auto">
            <a:xfrm>
              <a:off x="1327" y="1109"/>
              <a:ext cx="793" cy="453"/>
            </a:xfrm>
            <a:prstGeom prst="roundRect">
              <a:avLst>
                <a:gd name="adj" fmla="val 14014"/>
              </a:avLst>
            </a:prstGeom>
            <a:solidFill>
              <a:schemeClr val="bg1"/>
            </a:solidFill>
            <a:ln w="38100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spcBef>
                  <a:spcPct val="0"/>
                </a:spcBef>
              </a:pPr>
              <a:r>
                <a:rPr lang="en-GB" sz="2600" b="1" dirty="0">
                  <a:latin typeface="Calibri" pitchFamily="34" charset="0"/>
                  <a:cs typeface="Calibri" pitchFamily="34" charset="0"/>
                </a:rPr>
                <a:t>glucose</a:t>
              </a:r>
            </a:p>
          </p:txBody>
        </p:sp>
      </p:grpSp>
      <p:sp>
        <p:nvSpPr>
          <p:cNvPr id="17" name="Text Box 28"/>
          <p:cNvSpPr txBox="1">
            <a:spLocks noChangeArrowheads="1"/>
          </p:cNvSpPr>
          <p:nvPr/>
        </p:nvSpPr>
        <p:spPr bwMode="auto">
          <a:xfrm>
            <a:off x="1" y="4581128"/>
            <a:ext cx="91440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GB" sz="3500" dirty="0">
                <a:latin typeface="Calibri" pitchFamily="34" charset="0"/>
                <a:cs typeface="Calibri" pitchFamily="34" charset="0"/>
              </a:rPr>
              <a:t>Our bodies can only release energy without oxygen for a short period of time. </a:t>
            </a:r>
          </a:p>
        </p:txBody>
      </p:sp>
      <p:sp>
        <p:nvSpPr>
          <p:cNvPr id="18" name="Text Box 30"/>
          <p:cNvSpPr txBox="1">
            <a:spLocks noChangeArrowheads="1"/>
          </p:cNvSpPr>
          <p:nvPr/>
        </p:nvSpPr>
        <p:spPr bwMode="auto">
          <a:xfrm>
            <a:off x="0" y="2924944"/>
            <a:ext cx="9144000" cy="170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GB" sz="3500" dirty="0">
                <a:latin typeface="Calibri" pitchFamily="34" charset="0"/>
                <a:cs typeface="Calibri" pitchFamily="34" charset="0"/>
              </a:rPr>
              <a:t>Anaerobic respiration involves the </a:t>
            </a:r>
            <a:r>
              <a:rPr lang="en-GB" sz="3500" b="1" dirty="0">
                <a:latin typeface="Calibri" pitchFamily="34" charset="0"/>
                <a:cs typeface="Calibri" pitchFamily="34" charset="0"/>
              </a:rPr>
              <a:t>incomplete breakdown</a:t>
            </a:r>
            <a:r>
              <a:rPr lang="en-GB" sz="3500" dirty="0">
                <a:latin typeface="Calibri" pitchFamily="34" charset="0"/>
                <a:cs typeface="Calibri" pitchFamily="34" charset="0"/>
              </a:rPr>
              <a:t> of glucose and so releases </a:t>
            </a:r>
            <a:r>
              <a:rPr lang="en-GB" sz="3500" b="1" dirty="0">
                <a:latin typeface="Calibri" pitchFamily="34" charset="0"/>
                <a:cs typeface="Calibri" pitchFamily="34" charset="0"/>
              </a:rPr>
              <a:t>less energy</a:t>
            </a:r>
            <a:r>
              <a:rPr lang="en-GB" sz="3500" dirty="0">
                <a:latin typeface="Calibri" pitchFamily="34" charset="0"/>
                <a:cs typeface="Calibri" pitchFamily="34" charset="0"/>
              </a:rPr>
              <a:t> than aerobic respiration.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-32948" y="0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-32948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-32948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-32948" y="1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Grade 4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Compare aerobic and anaerobic respiration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-32948" y="6165304"/>
            <a:ext cx="9144000" cy="1454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Grade 2-3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Explain what anaerobic respiration is and why it is so important to all living things</a:t>
            </a:r>
            <a:r>
              <a:rPr lang="en-GB" sz="2000" b="1" dirty="0">
                <a:solidFill>
                  <a:prstClr val="black"/>
                </a:solidFill>
                <a:cs typeface="Calibri" pitchFamily="34" charset="0"/>
              </a:rPr>
              <a:t>.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Write the word equation for anaerobic respiration.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Compare aerobic and anaerobic respiration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454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Explain what anaerobic respiration is and why it is so important to all living things</a:t>
            </a:r>
            <a:r>
              <a:rPr lang="en-GB" sz="2000" b="1" dirty="0">
                <a:solidFill>
                  <a:prstClr val="black"/>
                </a:solidFill>
                <a:cs typeface="Calibri" pitchFamily="34" charset="0"/>
              </a:rPr>
              <a:t>.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Write the word equation for anaerobic respiration.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-32948" y="0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-32948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-32948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-32948" y="1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Grade 4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Compare aerobic and anaerobic respiration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-32948" y="6165304"/>
            <a:ext cx="9144000" cy="1454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b="1" dirty="0">
                <a:solidFill>
                  <a:prstClr val="black"/>
                </a:solidFill>
                <a:latin typeface="Century Gothic" pitchFamily="34" charset="0"/>
              </a:rPr>
              <a:t>Grade 2-3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Explain what anaerobic respiration is and why it is so important to all living things</a:t>
            </a:r>
            <a:r>
              <a:rPr lang="en-GB" sz="2000" b="1" dirty="0">
                <a:solidFill>
                  <a:prstClr val="black"/>
                </a:solidFill>
                <a:cs typeface="Calibri" pitchFamily="34" charset="0"/>
              </a:rPr>
              <a:t>.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Write the word equation for anaerobic respiration.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09216" y="596750"/>
            <a:ext cx="765967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dirty="0">
                <a:latin typeface="Calibri" pitchFamily="34" charset="0"/>
                <a:cs typeface="Calibri" pitchFamily="34" charset="0"/>
              </a:rPr>
              <a:t>During </a:t>
            </a:r>
            <a:r>
              <a:rPr lang="en-GB" sz="2400" b="1" dirty="0">
                <a:latin typeface="Calibri" pitchFamily="34" charset="0"/>
                <a:cs typeface="Calibri" pitchFamily="34" charset="0"/>
              </a:rPr>
              <a:t>a__________   r_____________</a:t>
            </a:r>
            <a:r>
              <a:rPr lang="en-GB" sz="2400" dirty="0">
                <a:latin typeface="Calibri" pitchFamily="34" charset="0"/>
                <a:cs typeface="Calibri" pitchFamily="34" charset="0"/>
              </a:rPr>
              <a:t>, glucose breaks down into a substance called </a:t>
            </a:r>
            <a:r>
              <a:rPr lang="en-GB" sz="2400" b="1" dirty="0">
                <a:latin typeface="Calibri" pitchFamily="34" charset="0"/>
                <a:cs typeface="Calibri" pitchFamily="34" charset="0"/>
              </a:rPr>
              <a:t>l_______ ______</a:t>
            </a:r>
            <a:r>
              <a:rPr lang="en-GB" sz="2400" dirty="0">
                <a:latin typeface="Calibri" pitchFamily="34" charset="0"/>
                <a:cs typeface="Calibri" pitchFamily="34" charset="0"/>
              </a:rPr>
              <a:t> and </a:t>
            </a:r>
            <a:r>
              <a:rPr lang="en-GB" sz="2400" b="1" dirty="0">
                <a:latin typeface="Calibri" pitchFamily="34" charset="0"/>
                <a:cs typeface="Calibri" pitchFamily="34" charset="0"/>
              </a:rPr>
              <a:t>some e_________</a:t>
            </a:r>
            <a:r>
              <a:rPr lang="en-GB" sz="2400" dirty="0">
                <a:latin typeface="Calibri" pitchFamily="34" charset="0"/>
                <a:cs typeface="Calibri" pitchFamily="34" charset="0"/>
              </a:rPr>
              <a:t> is released.</a:t>
            </a:r>
          </a:p>
          <a:p>
            <a:pPr>
              <a:spcBef>
                <a:spcPct val="50000"/>
              </a:spcBef>
            </a:pPr>
            <a:endParaRPr lang="en-GB" sz="2400" dirty="0">
              <a:latin typeface="Calibri" pitchFamily="34" charset="0"/>
              <a:cs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GB" sz="2400" dirty="0">
                <a:latin typeface="Calibri" pitchFamily="34" charset="0"/>
                <a:cs typeface="Calibri" pitchFamily="34" charset="0"/>
              </a:rPr>
              <a:t>Anaerobic respiration involves </a:t>
            </a:r>
            <a:r>
              <a:rPr lang="en-GB" sz="2400" b="1" dirty="0">
                <a:latin typeface="Calibri" pitchFamily="34" charset="0"/>
                <a:cs typeface="Calibri" pitchFamily="34" charset="0"/>
              </a:rPr>
              <a:t>the </a:t>
            </a:r>
            <a:r>
              <a:rPr lang="en-GB" sz="2400" b="1" dirty="0" err="1">
                <a:latin typeface="Calibri" pitchFamily="34" charset="0"/>
                <a:cs typeface="Calibri" pitchFamily="34" charset="0"/>
              </a:rPr>
              <a:t>i</a:t>
            </a:r>
            <a:r>
              <a:rPr lang="en-GB" sz="2400" b="1" dirty="0">
                <a:latin typeface="Calibri" pitchFamily="34" charset="0"/>
                <a:cs typeface="Calibri" pitchFamily="34" charset="0"/>
              </a:rPr>
              <a:t>_________ </a:t>
            </a:r>
            <a:r>
              <a:rPr lang="en-GB" sz="2400" b="1" dirty="0" err="1">
                <a:latin typeface="Calibri" pitchFamily="34" charset="0"/>
                <a:cs typeface="Calibri" pitchFamily="34" charset="0"/>
              </a:rPr>
              <a:t>b__________</a:t>
            </a:r>
            <a:r>
              <a:rPr lang="en-GB" sz="2400" dirty="0" err="1">
                <a:latin typeface="Calibri" pitchFamily="34" charset="0"/>
                <a:cs typeface="Calibri" pitchFamily="34" charset="0"/>
              </a:rPr>
              <a:t>of</a:t>
            </a:r>
            <a:r>
              <a:rPr lang="en-GB" sz="2400" dirty="0">
                <a:latin typeface="Calibri" pitchFamily="34" charset="0"/>
                <a:cs typeface="Calibri" pitchFamily="34" charset="0"/>
              </a:rPr>
              <a:t> glucose and so releases </a:t>
            </a:r>
            <a:r>
              <a:rPr lang="en-GB" sz="2400" b="1" dirty="0">
                <a:latin typeface="Calibri" pitchFamily="34" charset="0"/>
                <a:cs typeface="Calibri" pitchFamily="34" charset="0"/>
              </a:rPr>
              <a:t>less energy</a:t>
            </a:r>
            <a:r>
              <a:rPr lang="en-GB" sz="2400" dirty="0">
                <a:latin typeface="Calibri" pitchFamily="34" charset="0"/>
                <a:cs typeface="Calibri" pitchFamily="34" charset="0"/>
              </a:rPr>
              <a:t> than aerobic respiration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317416" y="3721460"/>
            <a:ext cx="90400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latin typeface="Calibri" pitchFamily="34" charset="0"/>
                <a:cs typeface="Calibri" pitchFamily="34" charset="0"/>
              </a:rPr>
              <a:t> Word Bank: </a:t>
            </a:r>
          </a:p>
          <a:p>
            <a:r>
              <a:rPr lang="en-GB" sz="2400" b="1" dirty="0">
                <a:latin typeface="Calibri" pitchFamily="34" charset="0"/>
                <a:cs typeface="Calibri" pitchFamily="34" charset="0"/>
              </a:rPr>
              <a:t>lactic acid   anaerobic respiration   energy    incomplete breakdown  </a:t>
            </a:r>
            <a:endParaRPr lang="en-GB" sz="2400" dirty="0"/>
          </a:p>
        </p:txBody>
      </p:sp>
      <p:grpSp>
        <p:nvGrpSpPr>
          <p:cNvPr id="20" name="Group 31"/>
          <p:cNvGrpSpPr>
            <a:grpSpLocks/>
          </p:cNvGrpSpPr>
          <p:nvPr/>
        </p:nvGrpSpPr>
        <p:grpSpPr bwMode="auto">
          <a:xfrm>
            <a:off x="1899444" y="4630179"/>
            <a:ext cx="5345112" cy="1152525"/>
            <a:chOff x="1327" y="989"/>
            <a:chExt cx="3367" cy="726"/>
          </a:xfrm>
        </p:grpSpPr>
        <p:sp>
          <p:nvSpPr>
            <p:cNvPr id="21" name="AutoShape 19"/>
            <p:cNvSpPr>
              <a:spLocks noChangeArrowheads="1"/>
            </p:cNvSpPr>
            <p:nvPr/>
          </p:nvSpPr>
          <p:spPr bwMode="auto">
            <a:xfrm>
              <a:off x="2645" y="1118"/>
              <a:ext cx="793" cy="453"/>
            </a:xfrm>
            <a:prstGeom prst="roundRect">
              <a:avLst>
                <a:gd name="adj" fmla="val 14014"/>
              </a:avLst>
            </a:prstGeom>
            <a:solidFill>
              <a:schemeClr val="bg1"/>
            </a:solidFill>
            <a:ln w="38100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lnSpc>
                  <a:spcPct val="80000"/>
                </a:lnSpc>
                <a:spcBef>
                  <a:spcPct val="0"/>
                </a:spcBef>
              </a:pPr>
              <a:endParaRPr lang="en-GB" sz="2600" b="1" dirty="0">
                <a:latin typeface="Calibri" pitchFamily="34" charset="0"/>
                <a:cs typeface="Calibri" pitchFamily="34" charset="0"/>
              </a:endParaRPr>
            </a:p>
          </p:txBody>
        </p:sp>
        <p:pic>
          <p:nvPicPr>
            <p:cNvPr id="22" name="Picture 21" descr="GFX_equation_arrow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43" y="1096"/>
              <a:ext cx="483" cy="499"/>
            </a:xfrm>
            <a:prstGeom prst="rect">
              <a:avLst/>
            </a:prstGeom>
            <a:noFill/>
          </p:spPr>
        </p:pic>
        <p:pic>
          <p:nvPicPr>
            <p:cNvPr id="23" name="Picture 22" descr="GFX_equation_plus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61" y="1223"/>
              <a:ext cx="249" cy="249"/>
            </a:xfrm>
            <a:prstGeom prst="rect">
              <a:avLst/>
            </a:prstGeom>
            <a:noFill/>
          </p:spPr>
        </p:pic>
        <p:sp>
          <p:nvSpPr>
            <p:cNvPr id="24" name="AutoShape 23"/>
            <p:cNvSpPr>
              <a:spLocks noChangeArrowheads="1"/>
            </p:cNvSpPr>
            <p:nvPr/>
          </p:nvSpPr>
          <p:spPr bwMode="auto">
            <a:xfrm>
              <a:off x="3695" y="989"/>
              <a:ext cx="999" cy="726"/>
            </a:xfrm>
            <a:prstGeom prst="irregularSeal1">
              <a:avLst/>
            </a:prstGeom>
            <a:solidFill>
              <a:srgbClr val="FFCC00"/>
            </a:solidFill>
            <a:ln w="9525">
              <a:solidFill>
                <a:srgbClr val="FFCC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50000"/>
                </a:spcBef>
              </a:pPr>
              <a:r>
                <a:rPr lang="en-GB" sz="2600" b="1">
                  <a:latin typeface="Calibri" pitchFamily="34" charset="0"/>
                  <a:cs typeface="Calibri" pitchFamily="34" charset="0"/>
                </a:rPr>
                <a:t>energy</a:t>
              </a:r>
            </a:p>
          </p:txBody>
        </p:sp>
        <p:sp>
          <p:nvSpPr>
            <p:cNvPr id="25" name="AutoShape 24"/>
            <p:cNvSpPr>
              <a:spLocks noChangeArrowheads="1"/>
            </p:cNvSpPr>
            <p:nvPr/>
          </p:nvSpPr>
          <p:spPr bwMode="auto">
            <a:xfrm>
              <a:off x="1327" y="1109"/>
              <a:ext cx="793" cy="453"/>
            </a:xfrm>
            <a:prstGeom prst="roundRect">
              <a:avLst>
                <a:gd name="adj" fmla="val 14014"/>
              </a:avLst>
            </a:prstGeom>
            <a:solidFill>
              <a:schemeClr val="bg1"/>
            </a:solidFill>
            <a:ln w="38100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spcBef>
                  <a:spcPct val="0"/>
                </a:spcBef>
              </a:pPr>
              <a:endParaRPr lang="en-GB" sz="2600" b="1" dirty="0">
                <a:latin typeface="Calibri" pitchFamily="34" charset="0"/>
                <a:cs typeface="Calibri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utwood Foxhills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utwood Foxhills Template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3908009-0491-4FE9-9270-3190D1D428B8}" vid="{053DC01E-D49A-4187-818D-3EFBFE380DDF}"/>
    </a:ext>
  </a:ext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10066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10066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utwood Foxhills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utwood Foxhills Template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3908009-0491-4FE9-9270-3190D1D428B8}" vid="{053DC01E-D49A-4187-818D-3EFBFE380DDF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3_Outwood Foxhills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utwood Foxhills Template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3908009-0491-4FE9-9270-3190D1D428B8}" vid="{053DC01E-D49A-4187-818D-3EFBFE380DDF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Outwood Foxhills Layout Darker bgd</Template>
  <TotalTime>2138</TotalTime>
  <Words>1283</Words>
  <Application>Microsoft Office PowerPoint</Application>
  <PresentationFormat>On-screen Show (4:3)</PresentationFormat>
  <Paragraphs>212</Paragraphs>
  <Slides>15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15</vt:i4>
      </vt:variant>
    </vt:vector>
  </HeadingPairs>
  <TitlesOfParts>
    <vt:vector size="26" baseType="lpstr">
      <vt:lpstr>Arial</vt:lpstr>
      <vt:lpstr>Calibri</vt:lpstr>
      <vt:lpstr>Century Gothic</vt:lpstr>
      <vt:lpstr>Gill Sans MT</vt:lpstr>
      <vt:lpstr>Times New Roman</vt:lpstr>
      <vt:lpstr>Wingdings</vt:lpstr>
      <vt:lpstr>Outwood Foxhills Layout</vt:lpstr>
      <vt:lpstr>1_Default Design</vt:lpstr>
      <vt:lpstr>1_Outwood Foxhills Layout</vt:lpstr>
      <vt:lpstr>Office Theme</vt:lpstr>
      <vt:lpstr>13_Outwood Foxhills Layout</vt:lpstr>
      <vt:lpstr>Do Now – sentences on mini white board</vt:lpstr>
      <vt:lpstr>PowerPoint Presentation</vt:lpstr>
      <vt:lpstr>PowerPoint Presentation</vt:lpstr>
      <vt:lpstr>Anaerobic respiration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Pre-Starter</dc:title>
  <dc:creator>Sarah &amp; Rob</dc:creator>
  <cp:lastModifiedBy>Griffin, M (SHS Teacher)</cp:lastModifiedBy>
  <cp:revision>148</cp:revision>
  <dcterms:created xsi:type="dcterms:W3CDTF">2013-07-26T12:32:32Z</dcterms:created>
  <dcterms:modified xsi:type="dcterms:W3CDTF">2020-09-23T11:55:48Z</dcterms:modified>
</cp:coreProperties>
</file>